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50" autoAdjust="0"/>
  </p:normalViewPr>
  <p:slideViewPr>
    <p:cSldViewPr>
      <p:cViewPr varScale="1">
        <p:scale>
          <a:sx n="48" d="100"/>
          <a:sy n="48" d="100"/>
        </p:scale>
        <p:origin x="-5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C73B0-5B59-4D91-A5CF-B9994D1DAFD6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F34BB-85A0-449C-BA4F-814B6BA2AA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F34BB-85A0-449C-BA4F-814B6BA2AAE6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12" Type="http://schemas.openxmlformats.org/officeDocument/2006/relationships/image" Target="../media/image9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95.png"/><Relationship Id="rId5" Type="http://schemas.openxmlformats.org/officeDocument/2006/relationships/image" Target="../media/image89.jpeg"/><Relationship Id="rId10" Type="http://schemas.openxmlformats.org/officeDocument/2006/relationships/image" Target="../media/image94.png"/><Relationship Id="rId4" Type="http://schemas.openxmlformats.org/officeDocument/2006/relationships/image" Target="../media/image88.jpeg"/><Relationship Id="rId9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2214577"/>
          </a:xfrm>
        </p:spPr>
        <p:txBody>
          <a:bodyPr>
            <a:normAutofit/>
          </a:bodyPr>
          <a:lstStyle/>
          <a:p>
            <a:pPr algn="l"/>
            <a:r>
              <a:rPr lang="el-GR" sz="6600" dirty="0" smtClean="0"/>
              <a:t>Ελλάδα </a:t>
            </a:r>
            <a:r>
              <a:rPr lang="ru-RU" sz="6600" dirty="0" smtClean="0"/>
              <a:t>- </a:t>
            </a:r>
            <a:r>
              <a:rPr lang="el-GR" sz="6600" dirty="0" smtClean="0">
                <a:solidFill>
                  <a:srgbClr val="FFC000"/>
                </a:solidFill>
              </a:rPr>
              <a:t>είναι καρδία μου</a:t>
            </a:r>
            <a:endParaRPr lang="ru-RU" sz="6600" dirty="0">
              <a:solidFill>
                <a:srgbClr val="FFC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3000372"/>
            <a:ext cx="7772400" cy="185738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Все о солнечной и приветливой стране с многовековой историей, мифологией и архитектурой.</a:t>
            </a:r>
            <a:endParaRPr lang="ru-RU" sz="3600" dirty="0"/>
          </a:p>
        </p:txBody>
      </p:sp>
      <p:pic>
        <p:nvPicPr>
          <p:cNvPr id="7" name="Рисунок 6" descr="http://cs409723.vk.me/v409723904/8d92/qOxYdHvyO3Y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143636" y="0"/>
            <a:ext cx="3000364" cy="3143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7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3 греческих стиля в оформлении колонн и </a:t>
            </a:r>
            <a:r>
              <a:rPr lang="ru-RU" sz="2400" dirty="0" err="1" smtClean="0"/>
              <a:t>капителий</a:t>
            </a:r>
            <a:r>
              <a:rPr lang="ru-RU" sz="2400" dirty="0" smtClean="0"/>
              <a:t>: дорический, ионический и коринфский</a:t>
            </a:r>
            <a:endParaRPr lang="ru-RU" sz="24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32"/>
            <a:ext cx="414340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4376" y="785794"/>
            <a:ext cx="4519624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4071942"/>
            <a:ext cx="4000528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71942"/>
            <a:ext cx="2714645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67516" y="4214810"/>
            <a:ext cx="2376484" cy="264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Греческая национальная одежда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6"/>
            <a:ext cx="12382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785794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14" y="642918"/>
            <a:ext cx="335758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82" y="4286256"/>
            <a:ext cx="1785918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07181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http://cs424727.vk.me/v424727864/38eb/vkHFSSSxhBo.jpg"/>
          <p:cNvPicPr/>
          <p:nvPr/>
        </p:nvPicPr>
        <p:blipFill>
          <a:blip r:embed="rId7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802" y="4691070"/>
            <a:ext cx="3071817" cy="2166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0430" y="3071810"/>
            <a:ext cx="21336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642918"/>
            <a:ext cx="8229600" cy="600079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Гальку ставят на ребро в раствор, создавая красивые узоры. Прелесть </a:t>
            </a:r>
            <a:r>
              <a:rPr lang="ru-RU" sz="2000" dirty="0" err="1" smtClean="0"/>
              <a:t>хохлаки</a:t>
            </a:r>
            <a:r>
              <a:rPr lang="ru-RU" sz="2000" dirty="0" smtClean="0"/>
              <a:t> в том, что в жару ее можно залить водой, и она будет создавать прохладу. При этом по ней можно ходить не замочив ног. А в дождь вода стекает свободно, оставляя верхушки галек сухими. </a:t>
            </a:r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Мозаика из морской гальки – </a:t>
            </a:r>
            <a:r>
              <a:rPr lang="ru-RU" sz="3600" dirty="0" err="1" smtClean="0"/>
              <a:t>хохлаки</a:t>
            </a:r>
            <a:endParaRPr lang="ru-RU" sz="36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48" y="4500570"/>
            <a:ext cx="1285852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4429132"/>
            <a:ext cx="4214810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928802"/>
            <a:ext cx="2000264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5" y="1928802"/>
            <a:ext cx="221454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909880"/>
            <a:ext cx="2576517" cy="394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0299" y="1928802"/>
            <a:ext cx="200026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42984"/>
            <a:ext cx="8229600" cy="27465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err="1" smtClean="0"/>
              <a:t>Меа́ндр</a:t>
            </a:r>
            <a:r>
              <a:rPr lang="ru-RU" sz="2200" dirty="0" smtClean="0"/>
              <a:t> (греч. </a:t>
            </a:r>
            <a:r>
              <a:rPr lang="ru-RU" sz="2200" dirty="0" err="1" smtClean="0"/>
              <a:t>μαίανδρος</a:t>
            </a:r>
            <a:r>
              <a:rPr lang="ru-RU" sz="2200" dirty="0" smtClean="0"/>
              <a:t>) — известный ещё со времён неолита и распространённый тип ортогонального (прямоугольного) орнамента. Бордюр, составленный из прямых углов, складывающихся в непрерывную линию.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/>
              <a:t>Получил название от извилистой реки Меандр (ныне Большой </a:t>
            </a:r>
            <a:r>
              <a:rPr lang="ru-RU" sz="2200" dirty="0" err="1" smtClean="0"/>
              <a:t>Мендерес</a:t>
            </a:r>
            <a:r>
              <a:rPr lang="ru-RU" sz="2200" dirty="0" smtClean="0"/>
              <a:t>) в Малой Азии (Эфес). Как указывает Сенека, река Меандр «предмет упражнений и игры для всех поэтов, вьётся частыми излучинами, близко подступает к собственному руслу и опять поворачивает, не успевши влиться в себя самоё» . </a:t>
            </a:r>
            <a:r>
              <a:rPr lang="ru-RU" sz="2000" dirty="0" smtClean="0"/>
              <a:t>В Древней Греции меандр символизировал вечность, достигаемую воспроизводством: стареющее существо, сменяемое молодым, становится тем самым бессмертным; старая сущность сжимается, а новая разворачивается.</a:t>
            </a:r>
            <a:br>
              <a:rPr lang="ru-RU" sz="20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/>
          </a:p>
        </p:txBody>
      </p:sp>
      <p:pic>
        <p:nvPicPr>
          <p:cNvPr id="5" name="Содержимое 4" descr="http://cs6097.vk.me/v6097660/5c3e/9oEPC9UkewY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818" y="4000504"/>
            <a:ext cx="3500462" cy="257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cs6097.vk.me/v6097660/5c32/E7P0d30yAYo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60" y="4143380"/>
            <a:ext cx="2500330" cy="1690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3000364" cy="292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805217"/>
            <a:ext cx="4357686" cy="305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4706" y="2357430"/>
            <a:ext cx="201929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0"/>
            <a:ext cx="2286016" cy="200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071810"/>
            <a:ext cx="4929222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0"/>
            <a:ext cx="4071934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0"/>
            <a:ext cx="8301038" cy="64291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Вечерняя Греция – великолепное зрелище!</a:t>
            </a:r>
            <a:endParaRPr lang="ru-RU" sz="2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428624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cs322417.vk.me/v322417660/2b0c/4PlRNZLHbcA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357686" y="571480"/>
            <a:ext cx="19050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cs322417.vk.me/v322417660/2aeb/kUmhjR5A3us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786314" y="2071678"/>
            <a:ext cx="24384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cs411430.vk.me/v411430436/be94/RRRo_0mqE6w.jpg"/>
          <p:cNvPicPr/>
          <p:nvPr/>
        </p:nvPicPr>
        <p:blipFill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286644" y="571480"/>
            <a:ext cx="1562100" cy="20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cs411430.vk.me/v411430436/be53/VoAfE7bQLVg.jpg"/>
          <p:cNvPicPr/>
          <p:nvPr/>
        </p:nvPicPr>
        <p:blipFill>
          <a:blip r:embed="rId6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358082" y="2928934"/>
            <a:ext cx="1495425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cs411430.vk.me/v411430436/be78/ycCr5EN_Yno.jpg"/>
          <p:cNvPicPr/>
          <p:nvPr/>
        </p:nvPicPr>
        <p:blipFill>
          <a:blip r:embed="rId7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286256"/>
            <a:ext cx="1504950" cy="20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9000" y="5143512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3500438"/>
            <a:ext cx="2143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71736" y="3500438"/>
            <a:ext cx="2190752" cy="192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000636"/>
            <a:ext cx="2495520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28992" y="5429250"/>
            <a:ext cx="19240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500726"/>
          </a:xfrm>
        </p:spPr>
        <p:txBody>
          <a:bodyPr/>
          <a:lstStyle/>
          <a:p>
            <a:r>
              <a:rPr lang="ru-RU" dirty="0" smtClean="0"/>
              <a:t>Секрет хорошего дня - начать его позитивно и с улыбкой! ДОБРОЕ УТРО! начинается с </a:t>
            </a:r>
            <a:r>
              <a:rPr lang="el-GR" dirty="0" smtClean="0"/>
              <a:t>Καλημέρα!</a:t>
            </a:r>
            <a:r>
              <a:rPr lang="ru-RU" dirty="0" smtClean="0"/>
              <a:t> </a:t>
            </a:r>
          </a:p>
          <a:p>
            <a:r>
              <a:rPr lang="ru-RU" dirty="0" smtClean="0"/>
              <a:t>Обязательно кофе!</a:t>
            </a:r>
            <a:r>
              <a:rPr lang="el-GR" dirty="0" smtClean="0"/>
              <a:t> Μέτριο,γλυκό ή χωρίς ζάχαρη</a:t>
            </a:r>
          </a:p>
          <a:p>
            <a:r>
              <a:rPr lang="ru-RU" dirty="0" smtClean="0"/>
              <a:t>А потом и весь день конечно </a:t>
            </a:r>
            <a:r>
              <a:rPr lang="el-GR" dirty="0" smtClean="0"/>
              <a:t>φραπέ </a:t>
            </a:r>
            <a:r>
              <a:rPr lang="ru-RU" dirty="0" smtClean="0"/>
              <a:t>от </a:t>
            </a:r>
            <a:r>
              <a:rPr lang="ru-RU" dirty="0" err="1" smtClean="0"/>
              <a:t>нескафе</a:t>
            </a:r>
            <a:r>
              <a:rPr lang="ru-RU" dirty="0" smtClean="0"/>
              <a:t>!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 чего начинается утро в Греции?</a:t>
            </a:r>
            <a:endParaRPr lang="ru-RU" dirty="0"/>
          </a:p>
        </p:txBody>
      </p:sp>
      <p:pic>
        <p:nvPicPr>
          <p:cNvPr id="4" name="Рисунок 3" descr="http://cs412418.vk.me/v412418904/61ee/xPz7A6ELl6o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42910" y="3286124"/>
            <a:ext cx="3071834" cy="238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4500570"/>
            <a:ext cx="1052513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286256"/>
            <a:ext cx="185738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3143248"/>
            <a:ext cx="12096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2" y="5000636"/>
            <a:ext cx="8286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3702" y="4929198"/>
            <a:ext cx="10763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7950" y="3000372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А чем же лакомятся жители Греции</a:t>
            </a:r>
            <a:endParaRPr lang="ru-RU" sz="32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7209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Завтрак</a:t>
            </a:r>
          </a:p>
          <a:p>
            <a:pPr>
              <a:buNone/>
            </a:pPr>
            <a:r>
              <a:rPr lang="ru-RU" dirty="0" smtClean="0"/>
              <a:t> мюсли</a:t>
            </a:r>
          </a:p>
          <a:p>
            <a:pPr>
              <a:buNone/>
            </a:pPr>
            <a:r>
              <a:rPr lang="ru-RU" dirty="0" smtClean="0"/>
              <a:t>Фрукты, греческий йогурт, </a:t>
            </a:r>
            <a:r>
              <a:rPr lang="ru-RU" dirty="0" err="1" smtClean="0"/>
              <a:t>яишница</a:t>
            </a:r>
            <a:r>
              <a:rPr lang="ru-RU" dirty="0" smtClean="0"/>
              <a:t> с беконом.</a:t>
            </a:r>
          </a:p>
          <a:p>
            <a:pPr>
              <a:buNone/>
            </a:pPr>
            <a:r>
              <a:rPr lang="ru-RU" dirty="0" smtClean="0"/>
              <a:t>Обед – салат, </a:t>
            </a:r>
            <a:r>
              <a:rPr lang="el-GR" dirty="0" smtClean="0"/>
              <a:t>Γαρίδες σαγανάκι </a:t>
            </a:r>
            <a:r>
              <a:rPr lang="ru-RU" dirty="0" smtClean="0"/>
              <a:t>,</a:t>
            </a:r>
            <a:r>
              <a:rPr lang="el-GR" dirty="0" smtClean="0"/>
              <a:t>Φάβα</a:t>
            </a:r>
            <a:r>
              <a:rPr lang="ru-RU" dirty="0" smtClean="0"/>
              <a:t>, </a:t>
            </a:r>
            <a:r>
              <a:rPr lang="el-GR" dirty="0" smtClean="0"/>
              <a:t>Ντοματοκεφτέδες Σαντορίνης </a:t>
            </a:r>
            <a:r>
              <a:rPr lang="ru-RU" dirty="0" smtClean="0"/>
              <a:t>, и т.д.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>
              <a:buNone/>
            </a:pPr>
            <a:r>
              <a:rPr lang="ru-RU" dirty="0" smtClean="0"/>
              <a:t>    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928670"/>
            <a:ext cx="21336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28670"/>
            <a:ext cx="14763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928670"/>
            <a:ext cx="20764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2714620"/>
            <a:ext cx="2143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3500438"/>
            <a:ext cx="142876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78" y="4429132"/>
            <a:ext cx="2071702" cy="204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48" y="3571876"/>
            <a:ext cx="321471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Рисунок 21" descr="http://cs6097.vk.me/v6097660/5ac3/7oAqLgptHPM.jpg"/>
          <p:cNvPicPr/>
          <p:nvPr/>
        </p:nvPicPr>
        <p:blipFill>
          <a:blip r:embed="rId9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5357826"/>
            <a:ext cx="1905000" cy="12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500726"/>
          </a:xfrm>
        </p:spPr>
        <p:txBody>
          <a:bodyPr/>
          <a:lstStyle/>
          <a:p>
            <a:r>
              <a:rPr lang="ru-RU" dirty="0" smtClean="0"/>
              <a:t>На ужин предпочтение мясу или рыбе (морепродуктам) и обязательно вино или </a:t>
            </a:r>
            <a:r>
              <a:rPr lang="ru-RU" dirty="0" err="1" smtClean="0"/>
              <a:t>Узо</a:t>
            </a:r>
            <a:r>
              <a:rPr lang="ru-RU" dirty="0" smtClean="0"/>
              <a:t> </a:t>
            </a:r>
            <a:r>
              <a:rPr lang="ru-RU" dirty="0" err="1" smtClean="0"/>
              <a:t>или</a:t>
            </a:r>
            <a:r>
              <a:rPr lang="ru-RU" dirty="0" smtClean="0"/>
              <a:t> </a:t>
            </a:r>
            <a:r>
              <a:rPr lang="ru-RU" dirty="0" err="1" smtClean="0"/>
              <a:t>Редзина</a:t>
            </a:r>
            <a:r>
              <a:rPr lang="ru-RU" dirty="0" smtClean="0"/>
              <a:t> со сладостями. </a:t>
            </a:r>
          </a:p>
          <a:p>
            <a:r>
              <a:rPr lang="ru-RU" dirty="0" smtClean="0"/>
              <a:t>Оливки, масло и баранина - все для настоящего грека!              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Ужин и сладости Эллинов</a:t>
            </a:r>
            <a:endParaRPr lang="ru-RU" dirty="0"/>
          </a:p>
        </p:txBody>
      </p:sp>
      <p:pic>
        <p:nvPicPr>
          <p:cNvPr id="30" name="Рисунок 29" descr="http://cs319430.vk.me/v319430660/5a166/hnpt2f70rYQ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3000372"/>
            <a:ext cx="2000264" cy="1285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7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571744"/>
            <a:ext cx="23526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78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643182"/>
            <a:ext cx="10763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4357694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4286256"/>
            <a:ext cx="10763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2" name="Picture 3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2786058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4" name="Picture 3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0" y="4219575"/>
            <a:ext cx="38100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6" name="Picture 3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4810" y="5429250"/>
            <a:ext cx="142876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7" name="Picture 3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7554" y="4000504"/>
            <a:ext cx="19812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Γαλακτομπούρεκο</a:t>
            </a:r>
            <a:endParaRPr lang="ru-RU" dirty="0" smtClean="0"/>
          </a:p>
          <a:p>
            <a:r>
              <a:rPr lang="ru-RU" dirty="0" err="1" smtClean="0"/>
              <a:t>Δίπλες</a:t>
            </a:r>
            <a:r>
              <a:rPr lang="ru-RU" dirty="0" smtClean="0"/>
              <a:t> </a:t>
            </a:r>
            <a:endParaRPr lang="el-GR" dirty="0" smtClean="0"/>
          </a:p>
          <a:p>
            <a:r>
              <a:rPr lang="el-GR" dirty="0" smtClean="0"/>
              <a:t>κκκκ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ЙОГУРТ С МЕДОМ И ГРЕЦКИМИ ОРЕХАМИ.</a:t>
            </a:r>
            <a:endParaRPr lang="ru-RU" sz="2000" dirty="0"/>
          </a:p>
        </p:txBody>
      </p:sp>
      <p:pic>
        <p:nvPicPr>
          <p:cNvPr id="4" name="Рисунок 3" descr="http://cs417827.vk.me/v417827660/71c8/kQ5wnS7KDl8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786446" y="214290"/>
            <a:ext cx="1857388" cy="1214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cs417827.vk.me/v417827660/71cf/uEkKPDWYETw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7786678" y="285728"/>
            <a:ext cx="1357322" cy="1214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cs322830.vk.me/v322830743/69b2/6IETDevqwrw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2" y="1071546"/>
            <a:ext cx="2000264" cy="1690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cs320716.vk.me/v320716743/606e/Rk5JstfDPAc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786446" y="1571612"/>
            <a:ext cx="3000364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cs320716.vk.me/v320716743/6064/QN2-fzudhgU.jpg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422" y="1928802"/>
            <a:ext cx="131445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2571744"/>
            <a:ext cx="185737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5984" y="2928934"/>
            <a:ext cx="335758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4714884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57884" y="4714884"/>
            <a:ext cx="233362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868" y="5429250"/>
            <a:ext cx="207170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Греки очень любят вкусненько поесть, полакомиться, поэтому этот девиз в точности описывает эту национальность</a:t>
            </a:r>
            <a:endParaRPr lang="ru-RU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1571613"/>
            <a:ext cx="1857387" cy="171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http://cs314628.vk.me/v314628904/6511/fgccsMY4Zvc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1500174"/>
            <a:ext cx="3571900" cy="3086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071546"/>
            <a:ext cx="19050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3643314"/>
            <a:ext cx="2357454" cy="280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00570"/>
            <a:ext cx="2947988" cy="265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4572008"/>
            <a:ext cx="2786082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857916"/>
          </a:xfrm>
        </p:spPr>
        <p:txBody>
          <a:bodyPr/>
          <a:lstStyle/>
          <a:p>
            <a:r>
              <a:rPr lang="ru-RU" dirty="0" smtClean="0"/>
              <a:t>Афины</a:t>
            </a:r>
          </a:p>
          <a:p>
            <a:r>
              <a:rPr lang="ru-RU" dirty="0" smtClean="0"/>
              <a:t>Салоники</a:t>
            </a:r>
          </a:p>
          <a:p>
            <a:r>
              <a:rPr lang="ru-RU" dirty="0" err="1" smtClean="0"/>
              <a:t>Патры</a:t>
            </a:r>
            <a:endParaRPr lang="ru-RU" dirty="0" smtClean="0"/>
          </a:p>
          <a:p>
            <a:r>
              <a:rPr lang="ru-RU" dirty="0" smtClean="0"/>
              <a:t>Янины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Архитектура и города</a:t>
            </a:r>
            <a:endParaRPr lang="ru-RU" dirty="0"/>
          </a:p>
        </p:txBody>
      </p:sp>
      <p:pic>
        <p:nvPicPr>
          <p:cNvPr id="4" name="Рисунок 3" descr="http://cs408917.vk.me/v408917904/3985/ufhbCcUvN8c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173" y="642918"/>
            <a:ext cx="3071835" cy="200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cs323116.vk.me/v323116660/9c35/wBQLSf94iZg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14620"/>
            <a:ext cx="5105400" cy="414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cs310718.vk.me/v310718660/1f7/TWD2mYreFbY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2643182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5143512"/>
            <a:ext cx="20764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642918"/>
            <a:ext cx="2357454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857916"/>
          </a:xfrm>
        </p:spPr>
        <p:txBody>
          <a:bodyPr/>
          <a:lstStyle/>
          <a:p>
            <a:r>
              <a:rPr lang="ru-RU" dirty="0" smtClean="0"/>
              <a:t>Парфенон</a:t>
            </a:r>
          </a:p>
          <a:p>
            <a:r>
              <a:rPr lang="ru-RU" dirty="0" smtClean="0"/>
              <a:t>Акрополь </a:t>
            </a:r>
          </a:p>
          <a:p>
            <a:r>
              <a:rPr lang="el-GR" dirty="0" smtClean="0"/>
              <a:t>ο Λευκός Πύργος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/>
          <a:lstStyle/>
          <a:p>
            <a:pPr algn="ctr"/>
            <a:r>
              <a:rPr lang="ru-RU" dirty="0" smtClean="0"/>
              <a:t>Исторические памятники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8" y="642918"/>
            <a:ext cx="2447922" cy="183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0900" y="4048125"/>
            <a:ext cx="57531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642918"/>
            <a:ext cx="19050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2357430"/>
            <a:ext cx="2286016" cy="309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1928802"/>
            <a:ext cx="1866893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7158" y="571480"/>
            <a:ext cx="8229600" cy="5929354"/>
          </a:xfrm>
        </p:spPr>
        <p:txBody>
          <a:bodyPr/>
          <a:lstStyle/>
          <a:p>
            <a:r>
              <a:rPr lang="ru-RU" dirty="0" err="1" smtClean="0"/>
              <a:t>Наксос</a:t>
            </a:r>
            <a:r>
              <a:rPr lang="ru-RU" dirty="0" smtClean="0"/>
              <a:t>, Корфу, </a:t>
            </a:r>
            <a:r>
              <a:rPr lang="ru-RU" dirty="0" err="1" smtClean="0"/>
              <a:t>Кефалония</a:t>
            </a:r>
            <a:r>
              <a:rPr lang="ru-RU" dirty="0" smtClean="0"/>
              <a:t>, </a:t>
            </a:r>
            <a:r>
              <a:rPr lang="ru-RU" dirty="0" err="1" smtClean="0"/>
              <a:t>Керкира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Острова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1071546"/>
            <a:ext cx="271464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2744" y="0"/>
            <a:ext cx="2381256" cy="3405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42984"/>
            <a:ext cx="328611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3143248"/>
            <a:ext cx="185738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4900619"/>
            <a:ext cx="2500330" cy="1957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429000"/>
            <a:ext cx="216694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7752" y="3786166"/>
            <a:ext cx="428624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</TotalTime>
  <Words>258</Words>
  <Application>Microsoft Office PowerPoint</Application>
  <PresentationFormat>Экран (4:3)</PresentationFormat>
  <Paragraphs>49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Открытая</vt:lpstr>
      <vt:lpstr>Ελλάδα - είναι καρδία μου</vt:lpstr>
      <vt:lpstr>С чего начинается утро в Греции?</vt:lpstr>
      <vt:lpstr>А чем же лакомятся жители Греции</vt:lpstr>
      <vt:lpstr>Ужин и сладости Эллинов</vt:lpstr>
      <vt:lpstr>ЙОГУРТ С МЕДОМ И ГРЕЦКИМИ ОРЕХАМИ.</vt:lpstr>
      <vt:lpstr>Греки очень любят вкусненько поесть, полакомиться, поэтому этот девиз в точности описывает эту национальность</vt:lpstr>
      <vt:lpstr>Архитектура и города</vt:lpstr>
      <vt:lpstr>Исторические памятники</vt:lpstr>
      <vt:lpstr>Острова</vt:lpstr>
      <vt:lpstr>3 греческих стиля в оформлении колонн и капителий: дорический, ионический и коринфский</vt:lpstr>
      <vt:lpstr>Греческая национальная одежда</vt:lpstr>
      <vt:lpstr>Мозаика из морской гальки – хохлаки</vt:lpstr>
      <vt:lpstr>    Меа́ндр (греч. μαίανδρος) — известный ещё со времён неолита и распространённый тип ортогонального (прямоугольного) орнамента. Бордюр, составленный из прямых углов, складывающихся в непрерывную линию.  Получил название от извилистой реки Меандр (ныне Большой Мендерес) в Малой Азии (Эфес). Как указывает Сенека, река Меандр «предмет упражнений и игры для всех поэтов, вьётся частыми излучинами, близко подступает к собственному руслу и опять поворачивает, не успевши влиться в себя самоё» . В Древней Греции меандр символизировал вечность, достигаемую воспроизводством: стареющее существо, сменяемое молодым, становится тем самым бессмертным; старая сущность сжимается, а новая разворачивается.  </vt:lpstr>
      <vt:lpstr>Слайд 14</vt:lpstr>
      <vt:lpstr>Вечерняя Греция – великолепное зрелище!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Ελλάδα - είναι καρδία μου</dc:title>
  <cp:lastModifiedBy>User</cp:lastModifiedBy>
  <cp:revision>56</cp:revision>
  <dcterms:modified xsi:type="dcterms:W3CDTF">2014-02-09T13:17:59Z</dcterms:modified>
</cp:coreProperties>
</file>